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62" r:id="rId8"/>
    <p:sldId id="261" r:id="rId9"/>
    <p:sldId id="292" r:id="rId10"/>
    <p:sldId id="265" r:id="rId11"/>
    <p:sldId id="289" r:id="rId12"/>
    <p:sldId id="263" r:id="rId13"/>
    <p:sldId id="290" r:id="rId14"/>
    <p:sldId id="282" r:id="rId15"/>
    <p:sldId id="287" r:id="rId16"/>
    <p:sldId id="277" r:id="rId17"/>
    <p:sldId id="280" r:id="rId18"/>
    <p:sldId id="293" r:id="rId19"/>
    <p:sldId id="285" r:id="rId20"/>
    <p:sldId id="283" r:id="rId21"/>
    <p:sldId id="296" r:id="rId22"/>
    <p:sldId id="286" r:id="rId23"/>
    <p:sldId id="301" r:id="rId24"/>
    <p:sldId id="297" r:id="rId25"/>
    <p:sldId id="272" r:id="rId26"/>
    <p:sldId id="300" r:id="rId27"/>
    <p:sldId id="295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CFD5EA"/>
    <a:srgbClr val="B2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3826" autoAdjust="0"/>
  </p:normalViewPr>
  <p:slideViewPr>
    <p:cSldViewPr snapToGrid="0">
      <p:cViewPr varScale="1">
        <p:scale>
          <a:sx n="56" d="100"/>
          <a:sy n="56" d="100"/>
        </p:scale>
        <p:origin x="5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concise!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19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Armed with friends, cameras and bicycles, we bravely went out at 6am to chase crows!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***Briefly explain &amp; put arrows to show what each measurement is ***</a:t>
            </a:r>
          </a:p>
          <a:p>
            <a:r>
              <a:rPr lang="en-CA" dirty="0"/>
              <a:t>**DO NOT MENTION BORIS!!!**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 of table, focus only on </a:t>
            </a:r>
            <a:r>
              <a:rPr lang="en-CA" dirty="0" err="1"/>
              <a:t>G.Env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35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Compare only across environment, remove sentinel presence/absence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Condense with previous slide, remove sentinel presence!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665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Keep, but shorten ramblings. </a:t>
            </a:r>
          </a:p>
          <a:p>
            <a:r>
              <a:rPr lang="en-CA" dirty="0"/>
              <a:t>Remove urgency. Too deep.</a:t>
            </a:r>
          </a:p>
          <a:p>
            <a:r>
              <a:rPr lang="en-CA" dirty="0"/>
              <a:t>Remove bait, Don’t have time to talk about it. Can ignore.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0103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sentinel presence, keep only </a:t>
            </a:r>
            <a:r>
              <a:rPr lang="en-CA" dirty="0" err="1"/>
              <a:t>G.Env</a:t>
            </a:r>
            <a:r>
              <a:rPr lang="en-CA" dirty="0"/>
              <a:t> &amp; make comparisons across.</a:t>
            </a:r>
          </a:p>
          <a:p>
            <a:r>
              <a:rPr lang="en-CA" dirty="0"/>
              <a:t>Remove bait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614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39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Make text larger, give y-axis label (NOT ‘count’)</a:t>
            </a:r>
          </a:p>
          <a:p>
            <a:r>
              <a:rPr lang="en-CA" dirty="0"/>
              <a:t>Consider removing if </a:t>
            </a:r>
            <a:r>
              <a:rPr lang="en-CA" dirty="0" err="1"/>
              <a:t>prez</a:t>
            </a:r>
            <a:r>
              <a:rPr lang="en-CA" dirty="0"/>
              <a:t> too 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90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13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426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097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picked the crow </a:t>
            </a:r>
            <a:r>
              <a:rPr lang="en-CA" dirty="0" err="1"/>
              <a:t>bc</a:t>
            </a:r>
            <a:r>
              <a:rPr lang="en-CA" dirty="0"/>
              <a:t>… Talk about 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26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Shorten! Remove too much info about sentinels &amp; focus on urbanization/G.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prediction about sentinels, just show what sentinels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4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Update this and add B-WW-SB. Be explicit!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2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33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Behavior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Popescu, Dr. Anne B. Clark, Dr. Kiyoko M. Gotanda</a:t>
            </a:r>
            <a:endParaRPr lang="en-CA" dirty="0">
              <a:cs typeface="Calibri"/>
            </a:endParaRPr>
          </a:p>
          <a:p>
            <a:r>
              <a:rPr lang="en-CA" dirty="0" err="1"/>
              <a:t>GRaD</a:t>
            </a:r>
            <a:r>
              <a:rPr lang="en-CA" dirty="0"/>
              <a:t> 2023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81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Participants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35" y="4512564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en-CA" dirty="0"/>
          </a:p>
          <a:p>
            <a:r>
              <a:rPr lang="en-CA" dirty="0"/>
              <a:t>Foraging bouts were video recorded from a distance and coded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‘</a:t>
            </a:r>
            <a:r>
              <a:rPr lang="fr-CA" dirty="0" err="1"/>
              <a:t>foraging</a:t>
            </a:r>
            <a:r>
              <a:rPr lang="fr-CA" dirty="0"/>
              <a:t> time’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</a:t>
            </a:r>
          </a:p>
          <a:p>
            <a:r>
              <a:rPr lang="fr-CA" dirty="0"/>
              <a:t>Peck rate</a:t>
            </a: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52682" y="5135382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4505820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34419"/>
              </p:ext>
            </p:extLst>
          </p:nvPr>
        </p:nvGraphicFramePr>
        <p:xfrm>
          <a:off x="838199" y="1428122"/>
          <a:ext cx="10506741" cy="506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2069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497336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497336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39508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188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1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46CDEFD-66C4-D056-796A-6AB64E5D3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79" y="1258274"/>
            <a:ext cx="7185178" cy="5132270"/>
          </a:xfrm>
          <a:prstGeom prst="rect">
            <a:avLst/>
          </a:prstGeom>
        </p:spPr>
      </p:pic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113291" cy="120264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No significant effects of generalized environment (p = 0.989)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8593315" y="1414914"/>
            <a:ext cx="2955407" cy="3965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2918" y="3114589"/>
            <a:ext cx="652823" cy="6288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860" y="190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263073" y="4499409"/>
            <a:ext cx="650696" cy="450000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E94E84B-FD1B-33D1-6897-91E5A5B99EB5}"/>
              </a:ext>
            </a:extLst>
          </p:cNvPr>
          <p:cNvSpPr txBox="1">
            <a:spLocks/>
          </p:cNvSpPr>
          <p:nvPr/>
        </p:nvSpPr>
        <p:spPr>
          <a:xfrm>
            <a:off x="630936" y="4119585"/>
            <a:ext cx="3429000" cy="101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If not the proportion, could it be the duration of bouts that change?</a:t>
            </a:r>
          </a:p>
        </p:txBody>
      </p:sp>
    </p:spTree>
    <p:extLst>
      <p:ext uri="{BB962C8B-B14F-4D97-AF65-F5344CB8AC3E}">
        <p14:creationId xmlns:p14="http://schemas.microsoft.com/office/powerpoint/2010/main" val="2873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56"/>
            <a:ext cx="10515600" cy="1325563"/>
          </a:xfrm>
        </p:spPr>
        <p:txBody>
          <a:bodyPr/>
          <a:lstStyle/>
          <a:p>
            <a:r>
              <a:rPr lang="en-CA" dirty="0"/>
              <a:t>Bout Duration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6573307" y="1306610"/>
            <a:ext cx="390526" cy="162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10126554" y="1354980"/>
            <a:ext cx="36195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00054-BA0B-F374-3B1A-D5D85F3BB085}"/>
              </a:ext>
            </a:extLst>
          </p:cNvPr>
          <p:cNvSpPr txBox="1"/>
          <p:nvPr/>
        </p:nvSpPr>
        <p:spPr>
          <a:xfrm>
            <a:off x="838200" y="1631950"/>
            <a:ext cx="36074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Foraging:</a:t>
            </a:r>
          </a:p>
          <a:p>
            <a:r>
              <a:rPr lang="en-CA" sz="2200" dirty="0"/>
              <a:t>- Increased duration in green areas (p=&lt;0.001)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0271E-2995-FCE0-6562-3B6FCBA072C8}"/>
              </a:ext>
            </a:extLst>
          </p:cNvPr>
          <p:cNvSpPr txBox="1"/>
          <p:nvPr/>
        </p:nvSpPr>
        <p:spPr>
          <a:xfrm>
            <a:off x="838199" y="3788435"/>
            <a:ext cx="3607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Alert:</a:t>
            </a:r>
            <a:endParaRPr lang="en-CA" sz="2200" dirty="0"/>
          </a:p>
          <a:p>
            <a:r>
              <a:rPr lang="en-CA" sz="2200" dirty="0"/>
              <a:t>- No effect of generalized environment (p=0.965)</a:t>
            </a:r>
          </a:p>
          <a:p>
            <a:endParaRPr lang="en-CA" sz="2200" dirty="0">
              <a:solidFill>
                <a:srgbClr val="FF0000"/>
              </a:solidFill>
            </a:endParaRPr>
          </a:p>
        </p:txBody>
      </p:sp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5ABB8576-39E0-973C-C986-A72668A9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59" y="779646"/>
            <a:ext cx="6909942" cy="493567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211E636-C544-B221-5BD7-2771552C2D68}"/>
              </a:ext>
            </a:extLst>
          </p:cNvPr>
          <p:cNvSpPr/>
          <p:nvPr/>
        </p:nvSpPr>
        <p:spPr>
          <a:xfrm>
            <a:off x="6573307" y="1306610"/>
            <a:ext cx="1627417" cy="3804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06783D-C19C-0B14-E711-8AABA9758870}"/>
              </a:ext>
            </a:extLst>
          </p:cNvPr>
          <p:cNvSpPr/>
          <p:nvPr/>
        </p:nvSpPr>
        <p:spPr>
          <a:xfrm>
            <a:off x="9888836" y="1526797"/>
            <a:ext cx="1627417" cy="3804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5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9508-542D-CC4B-0B8B-0848406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56"/>
            <a:ext cx="10515600" cy="1325563"/>
          </a:xfrm>
        </p:spPr>
        <p:txBody>
          <a:bodyPr/>
          <a:lstStyle/>
          <a:p>
            <a:r>
              <a:rPr lang="en-CA" dirty="0"/>
              <a:t>Foraging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E3EE8FC4-BEA5-8EA7-1AC0-8B8FBD80C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0D00C3-477B-1722-D13C-AE3F243A6D25}"/>
              </a:ext>
            </a:extLst>
          </p:cNvPr>
          <p:cNvSpPr/>
          <p:nvPr/>
        </p:nvSpPr>
        <p:spPr>
          <a:xfrm>
            <a:off x="6573307" y="1306610"/>
            <a:ext cx="390526" cy="162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A9783-6168-E230-B85D-0BFA2A26BEB6}"/>
              </a:ext>
            </a:extLst>
          </p:cNvPr>
          <p:cNvSpPr/>
          <p:nvPr/>
        </p:nvSpPr>
        <p:spPr>
          <a:xfrm>
            <a:off x="10126554" y="1354980"/>
            <a:ext cx="36195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9BC6B-F9F3-2A67-D40C-B2587BCA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70" y="1143000"/>
            <a:ext cx="9994268" cy="5509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C254A-E5EE-A306-9794-6B39EA1969D3}"/>
              </a:ext>
            </a:extLst>
          </p:cNvPr>
          <p:cNvSpPr txBox="1"/>
          <p:nvPr/>
        </p:nvSpPr>
        <p:spPr>
          <a:xfrm>
            <a:off x="419100" y="1469280"/>
            <a:ext cx="3156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Definitely some interesting results!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39061-B4BF-1A20-3FF8-2BC455FD13CD}"/>
              </a:ext>
            </a:extLst>
          </p:cNvPr>
          <p:cNvSpPr txBox="1"/>
          <p:nvPr/>
        </p:nvSpPr>
        <p:spPr>
          <a:xfrm>
            <a:off x="419100" y="2501900"/>
            <a:ext cx="3156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/>
              <a:t>Foraging bout ↑ in Green areas = ↑ handling + searching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FD45F-EEB3-1785-E7D8-F3E20E75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529" y="370256"/>
            <a:ext cx="1652780" cy="11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11CCC-09CB-DE36-C94E-D8B0BE0F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D15519-E84B-E68B-BCD9-E6C657956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94152"/>
            <a:ext cx="3429000" cy="342432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The generalized environment had a marginally significant effect (p = 0.076)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ECD3660-E338-4B43-95FF-DE9CBA95A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2957" y="-2416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48ADC10C-4CE2-4E53-9567-AA7E1FC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9" y="-28603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80E11BB-AA79-D2EE-22FE-8FCBA9078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37" y="1341705"/>
            <a:ext cx="6401693" cy="45726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D43AB-5A70-1F13-35A2-EC2758F6D35D}"/>
              </a:ext>
            </a:extLst>
          </p:cNvPr>
          <p:cNvSpPr/>
          <p:nvPr/>
        </p:nvSpPr>
        <p:spPr>
          <a:xfrm>
            <a:off x="8854773" y="1623221"/>
            <a:ext cx="1627417" cy="3804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816D-5E3B-13EC-37CE-E25B3716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5" y="2199992"/>
            <a:ext cx="8578815" cy="378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E41B-ABDE-E0EA-5685-ABC7232F075F}"/>
              </a:ext>
            </a:extLst>
          </p:cNvPr>
          <p:cNvSpPr txBox="1"/>
          <p:nvPr/>
        </p:nvSpPr>
        <p:spPr>
          <a:xfrm>
            <a:off x="2673927" y="5992297"/>
            <a:ext cx="684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An example of </a:t>
            </a:r>
            <a:r>
              <a:rPr lang="en-US" dirty="0" err="1"/>
              <a:t>urbanisation</a:t>
            </a:r>
            <a:r>
              <a:rPr lang="en-US" dirty="0"/>
              <a:t> in Edinburgh 1990 to 2015 Credit: CEH</a:t>
            </a: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A3C7B-84E3-33C3-C641-1B1DC4CE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Peck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51346A-A7DF-4933-898F-2B652252D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12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More interesting results!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Green areas had a lower peck rate than commercial areas.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F1DBCC2F-98EA-2ED3-3B07-D9FE32F99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44" y="963386"/>
            <a:ext cx="7425072" cy="53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5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CF2E-4160-76B1-A293-607F3251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Likelihood of sentinel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F2AE-CA08-2CC2-329F-3EC0D009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7953"/>
            <a:ext cx="2949360" cy="132556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No effect of generalized environment!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2" name="Picture 1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44E69A6-0561-F5F9-CE17-A23A232F4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07" y="1354437"/>
            <a:ext cx="640169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6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impossible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03230D5-B94F-6EFF-82FE-9D8F9EC77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450316" y="21816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71" y="1506804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Not just generalized environment! I’m also looking at the effects of:</a:t>
            </a:r>
            <a:endParaRPr lang="en-CA" dirty="0"/>
          </a:p>
          <a:p>
            <a:r>
              <a:rPr lang="en-CA" dirty="0">
                <a:cs typeface="Calibri"/>
              </a:rPr>
              <a:t>Sentinel presence</a:t>
            </a:r>
          </a:p>
          <a:p>
            <a:r>
              <a:rPr lang="en-CA" dirty="0">
                <a:cs typeface="Calibri"/>
              </a:rPr>
              <a:t>Resource concentration (simulate trash/anthropogenic food)</a:t>
            </a:r>
          </a:p>
          <a:p>
            <a:r>
              <a:rPr lang="en-CA" dirty="0">
                <a:cs typeface="Calibri"/>
              </a:rPr>
              <a:t>Disturbance frequency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981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130221"/>
              </p:ext>
            </p:extLst>
          </p:nvPr>
        </p:nvGraphicFramePr>
        <p:xfrm>
          <a:off x="838200" y="1428122"/>
          <a:ext cx="10515600" cy="506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39508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Commercial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1188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Foraging ↓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Alert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Foraging efficiency of foragers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Peck rate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Peck rate 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502236"/>
                  </a:ext>
                </a:extLst>
              </a:tr>
              <a:tr h="1160508">
                <a:tc>
                  <a:txBody>
                    <a:bodyPr/>
                    <a:lstStyle/>
                    <a:p>
                      <a:r>
                        <a:rPr lang="en-CA" sz="2000" dirty="0"/>
                        <a:t>Likelihood of a sentinel being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0816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1575-9D3A-1552-9906-BE93620C9769}"/>
              </a:ext>
            </a:extLst>
          </p:cNvPr>
          <p:cNvGrpSpPr/>
          <p:nvPr/>
        </p:nvGrpSpPr>
        <p:grpSpPr>
          <a:xfrm>
            <a:off x="4344844" y="1829264"/>
            <a:ext cx="6920566" cy="1126568"/>
            <a:chOff x="2940050" y="1873250"/>
            <a:chExt cx="4197350" cy="12128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4F1B5C-D510-1E15-B3B1-ABEE1A15AD0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548688-6E80-69E8-AA2E-A35F29522C9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E80FD-598C-7955-26B8-DB054D0F76C1}"/>
              </a:ext>
            </a:extLst>
          </p:cNvPr>
          <p:cNvGrpSpPr/>
          <p:nvPr/>
        </p:nvGrpSpPr>
        <p:grpSpPr>
          <a:xfrm>
            <a:off x="4406900" y="5343625"/>
            <a:ext cx="6946900" cy="1149249"/>
            <a:chOff x="2705100" y="4972050"/>
            <a:chExt cx="4187825" cy="1212850"/>
          </a:xfrm>
          <a:solidFill>
            <a:srgbClr val="E9EBF5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A810C-7340-B56D-F6A7-9EB97669E01F}"/>
                </a:ext>
              </a:extLst>
            </p:cNvPr>
            <p:cNvSpPr/>
            <p:nvPr/>
          </p:nvSpPr>
          <p:spPr>
            <a:xfrm>
              <a:off x="2714625" y="49720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FE1F62-C4BB-8BDD-F86E-EE0A43F73A53}"/>
                </a:ext>
              </a:extLst>
            </p:cNvPr>
            <p:cNvSpPr txBox="1"/>
            <p:nvPr/>
          </p:nvSpPr>
          <p:spPr>
            <a:xfrm>
              <a:off x="2705100" y="51937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34D773E-4443-8C8E-5614-2CA5856A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688" y="4269159"/>
            <a:ext cx="914400" cy="9144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96A2289-853F-8AB8-7D7E-ECD81D09CEA2}"/>
              </a:ext>
            </a:extLst>
          </p:cNvPr>
          <p:cNvGrpSpPr/>
          <p:nvPr/>
        </p:nvGrpSpPr>
        <p:grpSpPr>
          <a:xfrm>
            <a:off x="4360581" y="3004016"/>
            <a:ext cx="3465517" cy="1126568"/>
            <a:chOff x="2940050" y="1873250"/>
            <a:chExt cx="4197350" cy="121285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B566223-C0D5-59B9-CF58-27B8627BF27B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44E352-B485-1423-7B97-63D084E2B257}"/>
                </a:ext>
              </a:extLst>
            </p:cNvPr>
            <p:cNvSpPr txBox="1"/>
            <p:nvPr/>
          </p:nvSpPr>
          <p:spPr>
            <a:xfrm>
              <a:off x="2940050" y="2279619"/>
              <a:ext cx="41719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0070C0"/>
                  </a:solidFill>
                </a:rPr>
                <a:t>Foraging ↑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FC5B7D7-18E2-822F-C30D-5FC0B88216B0}"/>
              </a:ext>
            </a:extLst>
          </p:cNvPr>
          <p:cNvGrpSpPr/>
          <p:nvPr/>
        </p:nvGrpSpPr>
        <p:grpSpPr>
          <a:xfrm>
            <a:off x="7867183" y="3094407"/>
            <a:ext cx="3486617" cy="1072654"/>
            <a:chOff x="2940050" y="1873250"/>
            <a:chExt cx="4197350" cy="121285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D1CC97F-73AB-1095-DCB7-66BC6B8E5398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solidFill>
              <a:srgbClr val="E9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87A81EC-1328-6C16-073E-1D9CE214B37E}"/>
                </a:ext>
              </a:extLst>
            </p:cNvPr>
            <p:cNvSpPr txBox="1"/>
            <p:nvPr/>
          </p:nvSpPr>
          <p:spPr>
            <a:xfrm>
              <a:off x="2940050" y="2296675"/>
              <a:ext cx="4171949" cy="365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000" b="1" dirty="0">
                  <a:solidFill>
                    <a:schemeClr val="accent2">
                      <a:lumMod val="75000"/>
                    </a:schemeClr>
                  </a:solidFill>
                </a:rPr>
                <a:t>Foraging ↓</a:t>
              </a:r>
            </a:p>
          </p:txBody>
        </p:sp>
      </p:grp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D694F34-DEAB-764B-4E4C-91DDF0C91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688" y="3144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0B045-84AC-490F-BD73-8A6D2A82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004533"/>
            <a:ext cx="4401693" cy="185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8333AD01-BD50-0FF8-C9E7-DB7D2638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34" y="1849436"/>
            <a:ext cx="6673446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0D87-6859-2542-4A7F-3171DF36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3" y="1711676"/>
            <a:ext cx="5569167" cy="33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F2E2A-4216-B2C8-580E-A1D1A34DB2C0}"/>
              </a:ext>
            </a:extLst>
          </p:cNvPr>
          <p:cNvSpPr txBox="1"/>
          <p:nvPr/>
        </p:nvSpPr>
        <p:spPr>
          <a:xfrm>
            <a:off x="5784347" y="5074272"/>
            <a:ext cx="55694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https://examples.yourdictionary.com/identifying-difference-between-rural-urban-suburban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45972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 Novel urban ecosystems, biodiversity, and conservation. Environ.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Pollut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. 159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* </a:t>
            </a: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(2018). Impact of Urbanization on Birds. In: Tietze, D. (eds) Bird Species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A9897-60B6-F6B3-CFC0-CE7A19F4B511}"/>
              </a:ext>
            </a:extLst>
          </p:cNvPr>
          <p:cNvSpPr txBox="1"/>
          <p:nvPr/>
        </p:nvSpPr>
        <p:spPr>
          <a:xfrm>
            <a:off x="9359459" y="608916"/>
            <a:ext cx="267335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400" dirty="0"/>
              <a:t>Yes!*</a:t>
            </a: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 Which Traits Influence Bird Survival in the City? A Review. Land 10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584"/>
            <a:ext cx="10515600" cy="1325563"/>
          </a:xfrm>
        </p:spPr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032527" y="6043634"/>
            <a:ext cx="95745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(2001). 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Avian Ecology and Conservation in an Urbanizing World || Causes and consequences of expanding American Crow populations.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7347927" y="2717639"/>
            <a:ext cx="50735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Why</a:t>
            </a:r>
            <a:r>
              <a:rPr lang="fr-CA" sz="2800" dirty="0">
                <a:cs typeface="Calibri"/>
              </a:rPr>
              <a:t> are American crows </a:t>
            </a:r>
            <a:r>
              <a:rPr lang="fr-CA" sz="2800" dirty="0" err="1">
                <a:cs typeface="Calibri"/>
              </a:rPr>
              <a:t>so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successful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43C2C-2C28-4AA1-4AA4-0F2E28F0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29" y="1299859"/>
            <a:ext cx="6609698" cy="4743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342ED-5211-2C06-90FB-F810452E3063}"/>
              </a:ext>
            </a:extLst>
          </p:cNvPr>
          <p:cNvSpPr txBox="1"/>
          <p:nvPr/>
        </p:nvSpPr>
        <p:spPr>
          <a:xfrm>
            <a:off x="1949841" y="1416632"/>
            <a:ext cx="2197274" cy="31315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B434A-98A1-C161-048A-3CE84BB617FE}"/>
              </a:ext>
            </a:extLst>
          </p:cNvPr>
          <p:cNvSpPr txBox="1"/>
          <p:nvPr/>
        </p:nvSpPr>
        <p:spPr>
          <a:xfrm rot="16200000">
            <a:off x="-179590" y="3288158"/>
            <a:ext cx="2812372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 b="1" dirty="0">
                <a:cs typeface="Calibri"/>
              </a:rPr>
              <a:t>Crows </a:t>
            </a:r>
            <a:r>
              <a:rPr lang="fr-CA" sz="2000" b="1" dirty="0" err="1">
                <a:cs typeface="Calibri"/>
              </a:rPr>
              <a:t>spotted</a:t>
            </a:r>
            <a:r>
              <a:rPr lang="fr-CA" sz="2000" b="1" dirty="0">
                <a:cs typeface="Calibri"/>
              </a:rPr>
              <a:t> per </a:t>
            </a:r>
            <a:r>
              <a:rPr lang="fr-CA" sz="2000" b="1" dirty="0" err="1">
                <a:cs typeface="Calibri"/>
              </a:rPr>
              <a:t>hour</a:t>
            </a:r>
            <a:endParaRPr lang="fr-CA" sz="2000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9D41E-8F0D-D547-E6FD-31FAA5E4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12" y="197357"/>
            <a:ext cx="4073456" cy="35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852" b="81019" l="42448" r="58750">
                        <a14:foregroundMark x1="42448" y1="76111" x2="42969" y2="76759"/>
                        <a14:foregroundMark x1="48125" y1="80370" x2="50052" y2="71111"/>
                        <a14:foregroundMark x1="50052" y1="71111" x2="50052" y2="59722"/>
                        <a14:foregroundMark x1="50052" y1="59722" x2="51875" y2="59259"/>
                        <a14:foregroundMark x1="49219" y1="51944" x2="47969" y2="51852"/>
                        <a14:foregroundMark x1="58385" y1="63704" x2="58385" y2="6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65" t="49953" r="39237" b="15512"/>
          <a:stretch/>
        </p:blipFill>
        <p:spPr>
          <a:xfrm>
            <a:off x="7084287" y="1972733"/>
            <a:ext cx="3996438" cy="3881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805658-0EBD-4F5A-410B-87F120E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45A66-1A6F-ACE3-C20B-21D14B380747}"/>
              </a:ext>
            </a:extLst>
          </p:cNvPr>
          <p:cNvSpPr txBox="1"/>
          <p:nvPr/>
        </p:nvSpPr>
        <p:spPr>
          <a:xfrm>
            <a:off x="839616" y="3858203"/>
            <a:ext cx="55120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Too</a:t>
            </a:r>
            <a:r>
              <a:rPr lang="fr-CA" sz="2800" dirty="0"/>
              <a:t> </a:t>
            </a:r>
            <a:r>
              <a:rPr lang="fr-CA" sz="2800" dirty="0" err="1"/>
              <a:t>much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like not </a:t>
            </a:r>
            <a:r>
              <a:rPr lang="fr-CA" sz="2800" dirty="0" err="1"/>
              <a:t>enough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839243"/>
            <a:ext cx="10553464" cy="5936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5" y="2083387"/>
            <a:ext cx="4141939" cy="46921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ensures</a:t>
            </a:r>
            <a:r>
              <a:rPr lang="fr-CA" dirty="0">
                <a:cs typeface="Calibri"/>
              </a:rPr>
              <a:t> the protection of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through</a:t>
            </a:r>
            <a:r>
              <a:rPr lang="fr-CA" dirty="0">
                <a:cs typeface="Calibri"/>
              </a:rPr>
              <a:t> constant vigilance.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r>
              <a:rPr lang="fr-CA" dirty="0" err="1">
                <a:cs typeface="Calibri"/>
              </a:rPr>
              <a:t>Costly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behavior</a:t>
            </a:r>
            <a:r>
              <a:rPr lang="fr-CA" dirty="0">
                <a:cs typeface="Calibri"/>
              </a:rPr>
              <a:t> to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, but </a:t>
            </a:r>
            <a:r>
              <a:rPr lang="fr-CA" dirty="0" err="1">
                <a:cs typeface="Calibri"/>
              </a:rPr>
              <a:t>very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beneficial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foragers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4C085-8318-4C14-B389-CCAD7AA76C34}"/>
              </a:ext>
            </a:extLst>
          </p:cNvPr>
          <p:cNvSpPr txBox="1"/>
          <p:nvPr/>
        </p:nvSpPr>
        <p:spPr>
          <a:xfrm>
            <a:off x="4684734" y="2630466"/>
            <a:ext cx="162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Social Foraging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4914B-A3A9-47AA-9F27-A242E48C8E03}"/>
              </a:ext>
            </a:extLst>
          </p:cNvPr>
          <p:cNvSpPr txBox="1"/>
          <p:nvPr/>
        </p:nvSpPr>
        <p:spPr>
          <a:xfrm>
            <a:off x="9646084" y="2630466"/>
            <a:ext cx="2967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Individual Foraging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874FD-AF4F-487B-95DF-870226050292}"/>
              </a:ext>
            </a:extLst>
          </p:cNvPr>
          <p:cNvSpPr txBox="1"/>
          <p:nvPr/>
        </p:nvSpPr>
        <p:spPr>
          <a:xfrm rot="298875">
            <a:off x="7098779" y="5649425"/>
            <a:ext cx="816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5AFAF-161D-4D17-A0AD-9310B2D1F884}"/>
              </a:ext>
            </a:extLst>
          </p:cNvPr>
          <p:cNvSpPr txBox="1"/>
          <p:nvPr/>
        </p:nvSpPr>
        <p:spPr>
          <a:xfrm>
            <a:off x="8328418" y="5545109"/>
            <a:ext cx="978419" cy="438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4EE6F-CFD9-16AF-2FEC-5CBFF16583AB}"/>
              </a:ext>
            </a:extLst>
          </p:cNvPr>
          <p:cNvSpPr txBox="1"/>
          <p:nvPr/>
        </p:nvSpPr>
        <p:spPr>
          <a:xfrm>
            <a:off x="1918049" y="5298455"/>
            <a:ext cx="835590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>
                <a:cs typeface="Calibri"/>
              </a:rPr>
              <a:t>The </a:t>
            </a:r>
            <a:r>
              <a:rPr lang="fr-CA" sz="2800" dirty="0" err="1">
                <a:cs typeface="Calibri"/>
              </a:rPr>
              <a:t>presence</a:t>
            </a:r>
            <a:r>
              <a:rPr lang="fr-CA" sz="2800" dirty="0">
                <a:cs typeface="Calibri"/>
              </a:rPr>
              <a:t> of a </a:t>
            </a:r>
            <a:r>
              <a:rPr lang="fr-CA" sz="2800" dirty="0" err="1">
                <a:cs typeface="Calibri"/>
              </a:rPr>
              <a:t>sentinel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is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expected</a:t>
            </a:r>
            <a:r>
              <a:rPr lang="fr-CA" sz="2800" dirty="0">
                <a:cs typeface="Calibri"/>
              </a:rPr>
              <a:t> to </a:t>
            </a:r>
            <a:r>
              <a:rPr lang="fr-CA" sz="2800" dirty="0" err="1">
                <a:cs typeface="Calibri"/>
              </a:rPr>
              <a:t>reduce</a:t>
            </a:r>
            <a:r>
              <a:rPr lang="fr-CA" sz="2800" dirty="0">
                <a:cs typeface="Calibri"/>
              </a:rPr>
              <a:t> the vigilance of </a:t>
            </a:r>
            <a:r>
              <a:rPr lang="fr-CA" sz="2800" dirty="0" err="1">
                <a:cs typeface="Calibri"/>
              </a:rPr>
              <a:t>foragers</a:t>
            </a:r>
            <a:r>
              <a:rPr lang="fr-CA" sz="2800" dirty="0">
                <a:cs typeface="Calibri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8" y="1610564"/>
            <a:ext cx="8355904" cy="3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social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5267</TotalTime>
  <Words>1103</Words>
  <Application>Microsoft Office PowerPoint</Application>
  <PresentationFormat>Widescreen</PresentationFormat>
  <Paragraphs>204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Office Theme</vt:lpstr>
      <vt:lpstr>Heads Up!</vt:lpstr>
      <vt:lpstr>Urbanization</vt:lpstr>
      <vt:lpstr>Urbanization</vt:lpstr>
      <vt:lpstr>Can species be successful in cities?</vt:lpstr>
      <vt:lpstr>American crows in urban areas</vt:lpstr>
      <vt:lpstr>Vigilance and social foraging behavior</vt:lpstr>
      <vt:lpstr>Sentinels</vt:lpstr>
      <vt:lpstr>Sentinels</vt:lpstr>
      <vt:lpstr>My objective</vt:lpstr>
      <vt:lpstr>Methods</vt:lpstr>
      <vt:lpstr>Crowkemon Go</vt:lpstr>
      <vt:lpstr>Methods</vt:lpstr>
      <vt:lpstr>Methods</vt:lpstr>
      <vt:lpstr>Methods</vt:lpstr>
      <vt:lpstr>Research questions</vt:lpstr>
      <vt:lpstr>Proportion of time</vt:lpstr>
      <vt:lpstr>Bout Duration</vt:lpstr>
      <vt:lpstr>Foraging</vt:lpstr>
      <vt:lpstr>Peck rate</vt:lpstr>
      <vt:lpstr>Peck Rate</vt:lpstr>
      <vt:lpstr>Likelihood of sentinel presence</vt:lpstr>
      <vt:lpstr>Some caveats</vt:lpstr>
      <vt:lpstr>Some caveats</vt:lpstr>
      <vt:lpstr>Research questions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ap21pb@outlook.com</dc:creator>
  <cp:lastModifiedBy>Alex Popescu</cp:lastModifiedBy>
  <cp:revision>9</cp:revision>
  <dcterms:created xsi:type="dcterms:W3CDTF">2023-05-26T23:04:50Z</dcterms:created>
  <dcterms:modified xsi:type="dcterms:W3CDTF">2023-09-23T13:48:19Z</dcterms:modified>
</cp:coreProperties>
</file>